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7"/>
  </p:notesMasterIdLst>
  <p:sldIdLst>
    <p:sldId id="294" r:id="rId6"/>
    <p:sldId id="295" r:id="rId7"/>
    <p:sldId id="338" r:id="rId8"/>
    <p:sldId id="339" r:id="rId9"/>
    <p:sldId id="340" r:id="rId10"/>
    <p:sldId id="323" r:id="rId11"/>
    <p:sldId id="329" r:id="rId12"/>
    <p:sldId id="354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21" r:id="rId24"/>
    <p:sldId id="353" r:id="rId25"/>
    <p:sldId id="2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D9"/>
    <a:srgbClr val="3A393B"/>
    <a:srgbClr val="3A383B"/>
    <a:srgbClr val="F7B718"/>
    <a:srgbClr val="EF3B39"/>
    <a:srgbClr val="1128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78435" autoAdjust="0"/>
  </p:normalViewPr>
  <p:slideViewPr>
    <p:cSldViewPr snapToGrid="0" snapToObjects="1">
      <p:cViewPr varScale="1">
        <p:scale>
          <a:sx n="67" d="100"/>
          <a:sy n="67" d="100"/>
        </p:scale>
        <p:origin x="12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254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2DC9C-08E8-544E-976D-6E66820EA576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B001-C805-A442-8F18-CFCF76154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57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Identify a jurisdiction</a:t>
            </a:r>
            <a:r>
              <a:rPr lang="en-US" baseline="0" dirty="0"/>
              <a:t> Training Director and conduct needed training in recruitment and retention.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62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all know</a:t>
            </a:r>
            <a:r>
              <a:rPr lang="en-US" baseline="0" dirty="0"/>
              <a:t> how important Pastors and Chaplains are to our success. I ask that you work to ensure that your GKs make it a priority to build a strong relationship with their pastors, make pastors aware of our new Faith in Action program model and to discuss how local </a:t>
            </a:r>
            <a:r>
              <a:rPr lang="en-US" baseline="0" dirty="0" err="1"/>
              <a:t>KofC</a:t>
            </a:r>
            <a:r>
              <a:rPr lang="en-US" baseline="0" dirty="0"/>
              <a:t> councils can help pastors accomplish the goals that they have set for their respective parishes.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57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2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06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1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07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6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Message and Approach that we use in recruiting new members is more important than ever at getting men to join.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message should focus on emphasizing the ”why” – “why” join the Knights and “why join now”? We need to make clear in talking to potential members about ”what’s in it for them” and how membership in </a:t>
            </a:r>
            <a:r>
              <a:rPr lang="en-GB" dirty="0" err="1"/>
              <a:t>KofC</a:t>
            </a:r>
            <a:r>
              <a:rPr lang="en-GB" dirty="0"/>
              <a:t> can help them personally.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Opportunity to help people in need at time when many people have needs, opportunity to help the Church at a time of great need, opportunity to “be someone” – be the best version of yourself that you can be – better father, husband, Catholic, etc. </a:t>
            </a:r>
            <a:endParaRPr lang="en-A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T" dirty="0"/>
              <a:t>In bringing men into the Order – we need to avoid making a “sales pitch” and focus on an “invitation approach” – building relationships and inviting men to join in our activities to get to know us and what we are all about vs. filling out a Form 100 on the spot!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T" dirty="0"/>
              <a:t>Now is a perfec time to recruit new members leveraging the beatification of our founder!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4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Message and Approach that we use in recruiting new members is more important than ever at getting men to join.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message should focus on emphasizing the ”why” – “why” join the Knights and “why join now”? We need to make clear in talking to potential members about ”what’s in it for them” and how membership in </a:t>
            </a:r>
            <a:r>
              <a:rPr lang="en-GB" dirty="0" err="1"/>
              <a:t>KofC</a:t>
            </a:r>
            <a:r>
              <a:rPr lang="en-GB" dirty="0"/>
              <a:t> can help them personally.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Opportunity to help people in need at time when many people have needs, opportunity to help the Church at a time of great need, opportunity to “be someone” – be the best version of yourself that you can be – better father, husband, Catholic, etc. </a:t>
            </a:r>
            <a:endParaRPr lang="en-A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T" dirty="0"/>
              <a:t>In bringing men into the Order – we need to avoid making a “sales pitch” and focus on an “invitation approach” – building relationships and inviting men to join in our activities to get to know us and what we are all about vs. filling out a Form 100 on the spot!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T" dirty="0"/>
              <a:t>Now is a perfec time to recruit new members leveraging the beatification of our founder!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4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2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8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3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Nothing substitutes for Keeping</a:t>
            </a:r>
            <a:r>
              <a:rPr lang="en-US" sz="1200" baseline="0" dirty="0"/>
              <a:t> communication high at all levels. This is a real key to success. I ask that each of you make a commitment to the following: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/>
              <a:t>Schedule monthly State Officer and DD calls to discuss progress and identify/discuss issues</a:t>
            </a:r>
          </a:p>
          <a:p>
            <a:pPr marL="171450" indent="-171450">
              <a:buFont typeface="Arial"/>
              <a:buChar char="•"/>
            </a:pPr>
            <a:r>
              <a:rPr lang="en-US" sz="1200" baseline="0" dirty="0"/>
              <a:t>Have one of your State Officer team members attend as many DD regional meetings as possible</a:t>
            </a:r>
            <a:endParaRPr lang="en-AT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lem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7ABB9F-2C75-0047-B1B9-911166386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110358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3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90C932-B62F-914B-BC4D-AE7D66916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3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166360" cy="3448878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95606-80F0-B145-8C9E-6F641430B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300870"/>
            <a:ext cx="5181600" cy="73480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94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31784-3267-9C4E-9818-D1EC2273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47754-3053-5E40-89D5-4F7DB0BC2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" y="1600200"/>
            <a:ext cx="4892040" cy="4435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72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36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31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934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73325"/>
            <a:ext cx="9593263" cy="140956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E38B81-F31B-034F-BD43-2965B3978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3120" y="5056188"/>
            <a:ext cx="3992880" cy="97948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8FA75DF-F11E-4F4C-A0FE-DD668F1FF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79A7-ABAC-7E42-9B96-22E81AF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PowerPoint template guidelines and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205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2472C7E-7C4E-A54B-B12E-8AF668B9B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F0CFB6-1970-F547-9805-159DC3D90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68880"/>
            <a:ext cx="8382646" cy="25558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015C-1315-1E44-AE22-1354372E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3120" y="5029200"/>
            <a:ext cx="3924300" cy="10064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December 2, 2021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34F45B-CB8E-1543-BE79-06E394783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8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4532EF4-3D67-6944-9514-676849A95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9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EEDCEE4-6302-704C-A624-E410385B15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C6FAC8B-692C-1F4A-9FD2-E3FD2E0C33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1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0B2CE4-1439-634A-9609-80A340387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39217E-450F-9F40-956B-E1D6DB8FEA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30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71C40D-A22C-E64E-B698-06A183E74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1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/Y_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E85AE1-209B-F54B-9ECA-604FD089E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E09130F-5EA8-674F-8775-CEE24D735B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4196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33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A305159-05FA-644C-91DA-6A7822372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3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E2D18C-5DBE-934A-87BA-7E0BCF5EC5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444362-F524-5149-A2EC-0BCD092DDE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190" y="0"/>
            <a:ext cx="609981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2" y="2473325"/>
            <a:ext cx="5542598" cy="1904365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BD1690-48C1-094D-914B-23FF5BD0C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010E6A-E64E-D04A-82BB-54DF8D5A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5269230"/>
            <a:ext cx="3924300" cy="76644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December 2,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35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E00DD5-815E-F045-8BB5-FD26DBC06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69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5B9256-D000-904C-BCA2-97F8C455A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1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F253CE-1B7A-C54E-A39B-790EB6E76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93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2CE490B-931E-CB4F-A09C-D4911D0B3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80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4023B3-AD14-1445-8606-9595B421C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57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7AD6893-E747-6940-8233-954C93DFBB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48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_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0FD768-E3CC-D545-A754-40526A6E1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DE2070-2C46-3E4E-8AD6-F2D849A312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12094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1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E9A8-16E8-FF4B-985B-AA9146F86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9EA05-4D7C-1149-B813-0130B983E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D96CD-4EBC-574C-B618-9BB36B67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518-4A2A-4243-A5C2-0BDE72F296D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B9BFD-F9C2-8F4E-843F-1582CE44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0E751-7B90-6746-A92F-92BD279E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4DA9-BD26-514E-BED9-84801ADC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D86A-7368-BE48-AD74-71C68AA8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91C1-5915-6B4D-B703-782EC1F6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8507412" cy="43513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11EB052-6562-7545-A6BA-6648ABF04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19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72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2" y="1600200"/>
            <a:ext cx="5166360" cy="453888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2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5999" y="1600200"/>
            <a:ext cx="5166360" cy="453888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5999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15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3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3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79979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79979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CD0AAB-AFC2-4A4D-90BF-C7E41ACCC09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2922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D89DB9A-6DEB-3D42-8715-9016729754A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332922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86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4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4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84B4E0-1D45-7F4C-8B69-040A643953F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05304-DBCD-3748-85C6-A5E16B775F6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2766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47CF12-2E39-E641-887C-6F609AC11D4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0960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94CEF-1056-8242-A962-7A37EEC9348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8BBF703-53D6-0B4A-9C09-3F32B97C321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9154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1794F8-3551-B348-A439-E14CD5D0235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154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8527-6C2B-6247-9837-1856F62C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9167EF6-A93D-2543-B241-EE0111CCA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74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24567-35BB-F34C-BE28-2F27CD24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94BC-F12D-D64A-B25C-00D4DE20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63" y="1600199"/>
            <a:ext cx="8507412" cy="4435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3F34-D11C-3540-B14F-649A3DCD4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606" y="6362700"/>
            <a:ext cx="5173394" cy="49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PowerPoint template guidelines and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19F2-77FF-6F4D-8225-B37BCFBB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1275" y="6362700"/>
            <a:ext cx="2833688" cy="495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0" r:id="rId2"/>
    <p:sldLayoutId id="2147483691" r:id="rId3"/>
    <p:sldLayoutId id="2147483650" r:id="rId4"/>
    <p:sldLayoutId id="2147483661" r:id="rId5"/>
    <p:sldLayoutId id="2147483683" r:id="rId6"/>
    <p:sldLayoutId id="2147483662" r:id="rId7"/>
    <p:sldLayoutId id="2147483663" r:id="rId8"/>
    <p:sldLayoutId id="2147483654" r:id="rId9"/>
    <p:sldLayoutId id="2147483655" r:id="rId10"/>
    <p:sldLayoutId id="2147483684" r:id="rId11"/>
    <p:sldLayoutId id="2147483688" r:id="rId12"/>
    <p:sldLayoutId id="2147483657" r:id="rId13"/>
    <p:sldLayoutId id="2147483686" r:id="rId14"/>
    <p:sldLayoutId id="2147483687" r:id="rId15"/>
    <p:sldLayoutId id="2147483690" r:id="rId16"/>
    <p:sldLayoutId id="2147483651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92" r:id="rId37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8650" indent="-2809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70000"/>
        <a:buFont typeface=".Lucida Grande UI Regular"/>
        <a:buChar char="◆"/>
        <a:tabLst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2333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7950" indent="-4572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System Font Regular"/>
        <a:buChar char="—"/>
        <a:tabLst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  <p15:guide id="5" pos="267" userDrawn="1">
          <p15:clr>
            <a:srgbClr val="F26B43"/>
          </p15:clr>
        </p15:guide>
        <p15:guide id="6" orient="horz" pos="4008" userDrawn="1">
          <p15:clr>
            <a:srgbClr val="F26B43"/>
          </p15:clr>
        </p15:guide>
        <p15:guide id="7" pos="7411" userDrawn="1">
          <p15:clr>
            <a:srgbClr val="F26B43"/>
          </p15:clr>
        </p15:guide>
        <p15:guide id="8" pos="5626" userDrawn="1">
          <p15:clr>
            <a:srgbClr val="F26B43"/>
          </p15:clr>
        </p15:guide>
        <p15:guide id="9" pos="2053" userDrawn="1">
          <p15:clr>
            <a:srgbClr val="F26B43"/>
          </p15:clr>
        </p15:guide>
        <p15:guide id="11" orient="horz" pos="1558" userDrawn="1">
          <p15:clr>
            <a:srgbClr val="F26B43"/>
          </p15:clr>
        </p15:guide>
        <p15:guide id="13" orient="horz" pos="3802" userDrawn="1">
          <p15:clr>
            <a:srgbClr val="F26B43"/>
          </p15:clr>
        </p15:guide>
        <p15:guide id="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44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0807354" cy="4351338"/>
          </a:xfrm>
        </p:spPr>
        <p:txBody>
          <a:bodyPr/>
          <a:lstStyle/>
          <a:p>
            <a:r>
              <a:rPr lang="en-US" sz="2400" dirty="0"/>
              <a:t>2. WIIFM!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Key to recruitment success…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Find out what men are looking to get out of their membership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Give them every chance to get it!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7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0807354" cy="4351338"/>
          </a:xfrm>
        </p:spPr>
        <p:txBody>
          <a:bodyPr/>
          <a:lstStyle/>
          <a:p>
            <a:r>
              <a:rPr lang="en-US" sz="2400" dirty="0"/>
              <a:t>3. Make Membership Growth an </a:t>
            </a:r>
            <a:r>
              <a:rPr lang="en-US" sz="3200" dirty="0"/>
              <a:t>Attitude – and a Team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District leaders – model an attitude of membership success!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Keep councils focused on their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Hold Council leaders accountable for goal achievement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Encourage councils to make membership growth everyone’s responsibility! 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17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0807354" cy="4351338"/>
          </a:xfrm>
        </p:spPr>
        <p:txBody>
          <a:bodyPr/>
          <a:lstStyle/>
          <a:p>
            <a:r>
              <a:rPr lang="en-US" sz="2400" dirty="0"/>
              <a:t>4. Get ALL Councils Recruiting 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Make this a priority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If you get them started, the momentum will continue!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Ensure that all councils are working their COVID Recovery Plans!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0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0807354" cy="4351338"/>
          </a:xfrm>
        </p:spPr>
        <p:txBody>
          <a:bodyPr/>
          <a:lstStyle/>
          <a:p>
            <a:r>
              <a:rPr lang="en-US" sz="2400" dirty="0"/>
              <a:t>5. Keep </a:t>
            </a:r>
            <a:r>
              <a:rPr lang="en-US" sz="3200" dirty="0"/>
              <a:t>Communication</a:t>
            </a:r>
            <a:r>
              <a:rPr lang="en-US" sz="2400" dirty="0"/>
              <a:t> at a High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Schedule regular monthly calls with Council leaders in your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Share best practices and address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Call Grand Knights close to achieving Star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Your phone call can be just the motivation they need!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85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1339403"/>
            <a:ext cx="11533675" cy="4612135"/>
          </a:xfrm>
        </p:spPr>
        <p:txBody>
          <a:bodyPr/>
          <a:lstStyle/>
          <a:p>
            <a:r>
              <a:rPr lang="en-US" sz="2400" dirty="0"/>
              <a:t>6. Make </a:t>
            </a:r>
            <a:r>
              <a:rPr lang="en-US" sz="3200" dirty="0"/>
              <a:t>Training</a:t>
            </a:r>
            <a:r>
              <a:rPr lang="en-US" sz="2400" dirty="0"/>
              <a:t> a Priority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Use your ARGTD and RGD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Focus on areas where training is most needed to hit goals</a:t>
            </a: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Membership Recruitment</a:t>
            </a: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Member Engagement and Retention</a:t>
            </a: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Programs</a:t>
            </a: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Officer Roles and Responsibilities</a:t>
            </a: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Forms: 1728s, SP-7s, 10784</a:t>
            </a: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FS Training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Promote Supreme training webinars and videos</a:t>
            </a: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+mn-lt"/>
              </a:rPr>
              <a:t>Direct correlation between state/district/council leaders participating in webinars and performance!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0807354" cy="4351338"/>
          </a:xfrm>
        </p:spPr>
        <p:txBody>
          <a:bodyPr/>
          <a:lstStyle/>
          <a:p>
            <a:r>
              <a:rPr lang="en-US" sz="2400" dirty="0"/>
              <a:t>7. </a:t>
            </a:r>
            <a:r>
              <a:rPr lang="en-US" sz="2400" i="1" dirty="0"/>
              <a:t>Faith in Action </a:t>
            </a:r>
            <a:r>
              <a:rPr lang="en-US" sz="2400" dirty="0"/>
              <a:t>and </a:t>
            </a:r>
            <a:r>
              <a:rPr lang="en-US" sz="2400" i="1" dirty="0"/>
              <a:t>Leave No Neighbor Behind </a:t>
            </a:r>
            <a:r>
              <a:rPr lang="en-US" sz="2400" dirty="0"/>
              <a:t>in All Councils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Ensure that all councils are implementing </a:t>
            </a:r>
            <a:r>
              <a:rPr lang="en-US" sz="2400" i="1" dirty="0">
                <a:latin typeface="+mn-lt"/>
              </a:rPr>
              <a:t>Faith in Action </a:t>
            </a:r>
            <a:r>
              <a:rPr lang="en-US" sz="2400" dirty="0">
                <a:latin typeface="+mn-lt"/>
              </a:rPr>
              <a:t>and </a:t>
            </a:r>
            <a:r>
              <a:rPr lang="en-US" sz="2400" i="1" dirty="0">
                <a:latin typeface="+mn-lt"/>
              </a:rPr>
              <a:t>Leave No Neighbor Behind</a:t>
            </a:r>
            <a:r>
              <a:rPr lang="en-US" sz="2400" dirty="0">
                <a:latin typeface="+mn-lt"/>
              </a:rPr>
              <a:t>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Encourage councils to meet with their pastors as a key first step to determine what programs are best fits with the parish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8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1295912" cy="4351338"/>
          </a:xfrm>
        </p:spPr>
        <p:txBody>
          <a:bodyPr/>
          <a:lstStyle/>
          <a:p>
            <a:r>
              <a:rPr lang="en-US" sz="2400" dirty="0"/>
              <a:t>8. Turn </a:t>
            </a:r>
            <a:r>
              <a:rPr lang="en-US" sz="3200" dirty="0"/>
              <a:t>Clergy and Field Agents </a:t>
            </a:r>
            <a:r>
              <a:rPr lang="en-US" sz="2400" dirty="0"/>
              <a:t>into your Best Recruiters!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Focus on Council </a:t>
            </a:r>
            <a:r>
              <a:rPr lang="en-US" sz="2400" b="1" i="1" dirty="0">
                <a:latin typeface="+mn-lt"/>
              </a:rPr>
              <a:t>Chaplains and Pastors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make sure they know about our mission, </a:t>
            </a:r>
            <a:r>
              <a:rPr lang="en-US" sz="2400" i="1" dirty="0">
                <a:latin typeface="+mn-lt"/>
              </a:rPr>
              <a:t>Faith in Action </a:t>
            </a:r>
            <a:r>
              <a:rPr lang="en-US" sz="2400" dirty="0">
                <a:latin typeface="+mn-lt"/>
              </a:rPr>
              <a:t>and </a:t>
            </a:r>
            <a:r>
              <a:rPr lang="en-US" sz="2400" i="1" dirty="0">
                <a:latin typeface="+mn-lt"/>
              </a:rPr>
              <a:t>LNNB </a:t>
            </a:r>
            <a:r>
              <a:rPr lang="en-US" sz="2400" dirty="0">
                <a:latin typeface="+mn-lt"/>
              </a:rPr>
              <a:t>programs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ask them to encourage men to join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Build strong relationships with Field Agents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schedule and promote Fraternal Benefit Nights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4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1295912" cy="4351338"/>
          </a:xfrm>
        </p:spPr>
        <p:txBody>
          <a:bodyPr/>
          <a:lstStyle/>
          <a:p>
            <a:r>
              <a:rPr lang="en-US" sz="2400" dirty="0"/>
              <a:t>9. Use Incentives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Leverage both Supreme and your State Incentives to drive growth!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Consider developing your own District incentive to create fun and competition in your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Keep incentive communication at a high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Use leaderboards to motivate competitiveness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7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1295912" cy="4351338"/>
          </a:xfrm>
        </p:spPr>
        <p:txBody>
          <a:bodyPr/>
          <a:lstStyle/>
          <a:p>
            <a:r>
              <a:rPr lang="en-US" sz="2400" dirty="0"/>
              <a:t>10. Online Membership, Online Exemplifications, Live Exemplifications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Use online membership as the preferred path to entry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Aggressively promote the Free Online Membership offer – MCGIVNEY2020!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Proactively promote Supreme and your own State-led Online Exemplifications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Schedule your own live exemplifications – be creative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Expectation of DDs: 1 exemplification per district per month!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57200"/>
            <a:ext cx="11768137" cy="1143000"/>
          </a:xfrm>
        </p:spPr>
        <p:txBody>
          <a:bodyPr/>
          <a:lstStyle/>
          <a:p>
            <a:r>
              <a:rPr lang="en-US" sz="4000" dirty="0"/>
              <a:t>Always Remember to Inspire!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/>
        </p:nvSpPr>
        <p:spPr>
          <a:xfrm>
            <a:off x="536294" y="1600200"/>
            <a:ext cx="11231843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.Lucida Grande UI Regular"/>
              <a:buChar char="◆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—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Teams accomplish goals!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a leader, your main job is to </a:t>
            </a:r>
            <a:r>
              <a:rPr lang="en-US" sz="2400" b="1" i="1" dirty="0"/>
              <a:t>inspire</a:t>
            </a:r>
            <a:r>
              <a:rPr lang="en-US" sz="2400" dirty="0"/>
              <a:t> and </a:t>
            </a:r>
            <a:r>
              <a:rPr lang="en-US" sz="2400" b="1" i="1" dirty="0"/>
              <a:t>motivate </a:t>
            </a:r>
            <a:r>
              <a:rPr lang="en-US" sz="2400" dirty="0"/>
              <a:t>your Council leaders to achieve goals!</a:t>
            </a:r>
          </a:p>
          <a:p>
            <a:pPr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287C-BEE4-654D-BC27-6803D380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3" y="2021984"/>
            <a:ext cx="10989710" cy="30027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Session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“Half Time Update”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Keys to Success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889C3-7CB9-604A-A92B-3E201006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253" y="6062870"/>
            <a:ext cx="3924300" cy="337930"/>
          </a:xfrm>
        </p:spPr>
        <p:txBody>
          <a:bodyPr/>
          <a:lstStyle/>
          <a:p>
            <a:r>
              <a:rPr lang="en-US" dirty="0"/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296108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57200"/>
            <a:ext cx="11768137" cy="1143000"/>
          </a:xfrm>
        </p:spPr>
        <p:txBody>
          <a:bodyPr/>
          <a:lstStyle/>
          <a:p>
            <a:r>
              <a:rPr lang="en-US" sz="4000" dirty="0"/>
              <a:t>Thank you!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/>
        </p:nvSpPr>
        <p:spPr>
          <a:xfrm>
            <a:off x="536294" y="1600200"/>
            <a:ext cx="11231843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.Lucida Grande UI Regular"/>
              <a:buChar char="◆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—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For all you do – everyday – to grow the Order!</a:t>
            </a:r>
          </a:p>
          <a:p>
            <a:pPr marL="3429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Never hesitate to reach out to us if we can help in any way!</a:t>
            </a:r>
          </a:p>
          <a:p>
            <a:pPr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01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9DC7CA97-6EE0-D84F-A6E9-03DA279AB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9237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D215AAAA-0D19-4137-80B3-C7155F424A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66" b="1966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D14E47-5787-4D05-8FD2-0009A752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all successful teams do at halftime?</a:t>
            </a:r>
          </a:p>
        </p:txBody>
      </p:sp>
      <p:pic>
        <p:nvPicPr>
          <p:cNvPr id="5" name="Picture 4" descr="Image result for half time">
            <a:extLst>
              <a:ext uri="{FF2B5EF4-FFF2-40B4-BE49-F238E27FC236}">
                <a16:creationId xmlns:a16="http://schemas.microsoft.com/office/drawing/2014/main" id="{86CD2036-7836-456C-847F-D203EC88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133"/>
            <a:ext cx="6096000" cy="25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6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D14E47-5787-4D05-8FD2-0009A752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what went well – and not so well in the first half</a:t>
            </a:r>
          </a:p>
        </p:txBody>
      </p:sp>
      <p:pic>
        <p:nvPicPr>
          <p:cNvPr id="5" name="Picture 4" descr="Image result for half time">
            <a:extLst>
              <a:ext uri="{FF2B5EF4-FFF2-40B4-BE49-F238E27FC236}">
                <a16:creationId xmlns:a16="http://schemas.microsoft.com/office/drawing/2014/main" id="{86CD2036-7836-456C-847F-D203EC88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133"/>
            <a:ext cx="6096000" cy="25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6" descr="A person taking a selfie&#10;&#10;Description automatically generated">
            <a:extLst>
              <a:ext uri="{FF2B5EF4-FFF2-40B4-BE49-F238E27FC236}">
                <a16:creationId xmlns:a16="http://schemas.microsoft.com/office/drawing/2014/main" id="{789B4E06-1B9D-4C86-811E-B15AAAF396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66" b="1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870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half time">
            <a:extLst>
              <a:ext uri="{FF2B5EF4-FFF2-40B4-BE49-F238E27FC236}">
                <a16:creationId xmlns:a16="http://schemas.microsoft.com/office/drawing/2014/main" id="{F5400CF7-F19A-4AEB-B233-D84BFC4B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897466"/>
            <a:ext cx="6096000" cy="25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1D861A-591C-4F41-A774-226E3E6DF8D5}"/>
              </a:ext>
            </a:extLst>
          </p:cNvPr>
          <p:cNvSpPr/>
          <p:nvPr/>
        </p:nvSpPr>
        <p:spPr>
          <a:xfrm>
            <a:off x="6977270" y="0"/>
            <a:ext cx="521473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adjustments icon">
            <a:extLst>
              <a:ext uri="{FF2B5EF4-FFF2-40B4-BE49-F238E27FC236}">
                <a16:creationId xmlns:a16="http://schemas.microsoft.com/office/drawing/2014/main" id="{3A25D4FE-3003-4247-8BAD-A0EDC2FD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470" y="1315503"/>
            <a:ext cx="4226994" cy="42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5D6F7B-931E-4EF3-826E-91A739FFA727}"/>
              </a:ext>
            </a:extLst>
          </p:cNvPr>
          <p:cNvSpPr/>
          <p:nvPr/>
        </p:nvSpPr>
        <p:spPr>
          <a:xfrm>
            <a:off x="530536" y="3255620"/>
            <a:ext cx="609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Make the necessary adjustments to win the game!</a:t>
            </a:r>
          </a:p>
        </p:txBody>
      </p:sp>
    </p:spTree>
    <p:extLst>
      <p:ext uri="{BB962C8B-B14F-4D97-AF65-F5344CB8AC3E}">
        <p14:creationId xmlns:p14="http://schemas.microsoft.com/office/powerpoint/2010/main" val="122528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Membership Update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Critical Success Ingredient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 Keys to Success</a:t>
            </a:r>
          </a:p>
        </p:txBody>
      </p:sp>
    </p:spTree>
    <p:extLst>
      <p:ext uri="{BB962C8B-B14F-4D97-AF65-F5344CB8AC3E}">
        <p14:creationId xmlns:p14="http://schemas.microsoft.com/office/powerpoint/2010/main" val="10898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Critical Success Ingredient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0807354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Relationship Building </a:t>
            </a:r>
            <a:r>
              <a:rPr lang="en-US" sz="2400" dirty="0"/>
              <a:t>at all levels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Build 1:1 relationships with as many Grand Knights and Council leaders as possible.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If you have a relationship with them</a:t>
            </a:r>
            <a:r>
              <a:rPr lang="en-US" sz="2400" dirty="0"/>
              <a:t>, they will perform for you!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11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0807354" cy="4351338"/>
          </a:xfrm>
        </p:spPr>
        <p:txBody>
          <a:bodyPr/>
          <a:lstStyle/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51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87909-35E9-4645-ACF6-018E18BB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23504"/>
            <a:ext cx="11295912" cy="1143000"/>
          </a:xfrm>
        </p:spPr>
        <p:txBody>
          <a:bodyPr/>
          <a:lstStyle/>
          <a:p>
            <a:r>
              <a:rPr lang="en-US" sz="4000" dirty="0"/>
              <a:t>10 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8C5F-DC27-40BB-BE39-4C2198E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10807354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Focus on the “Why”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Inviting </a:t>
            </a:r>
            <a:r>
              <a:rPr lang="en-US" sz="2400" dirty="0">
                <a:latin typeface="+mn-lt"/>
              </a:rPr>
              <a:t>vs. Recruiting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KofC</a:t>
            </a:r>
            <a:r>
              <a:rPr lang="en-US" sz="2400" dirty="0">
                <a:latin typeface="+mn-lt"/>
              </a:rPr>
              <a:t> gives men the opportunity to “be someone” vs. “to do something”.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Be the best that they can be – better husbands, fathers, Catholics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</a:rPr>
              <a:t>Faith In Action</a:t>
            </a:r>
            <a:r>
              <a:rPr lang="en-US" sz="2400" dirty="0">
                <a:latin typeface="+mn-lt"/>
              </a:rPr>
              <a:t>!  and </a:t>
            </a:r>
            <a:r>
              <a:rPr lang="en-US" sz="2400" i="1" dirty="0">
                <a:latin typeface="+mn-lt"/>
              </a:rPr>
              <a:t>Leave No Neighbor Behind</a:t>
            </a:r>
            <a:r>
              <a:rPr lang="en-US" sz="2400" dirty="0">
                <a:latin typeface="+mn-lt"/>
              </a:rPr>
              <a:t> = key message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Encourage Councils to show the </a:t>
            </a:r>
            <a:r>
              <a:rPr lang="en-US" sz="2400" i="1" dirty="0">
                <a:latin typeface="+mn-lt"/>
              </a:rPr>
              <a:t>Into the Breach </a:t>
            </a:r>
            <a:r>
              <a:rPr lang="en-US" sz="2400" dirty="0">
                <a:latin typeface="+mn-lt"/>
              </a:rPr>
              <a:t>and </a:t>
            </a:r>
            <a:r>
              <a:rPr lang="en-US" sz="2400" i="1" dirty="0">
                <a:latin typeface="+mn-lt"/>
              </a:rPr>
              <a:t>Everyday Heroes </a:t>
            </a:r>
            <a:r>
              <a:rPr lang="en-US" sz="2400" dirty="0">
                <a:latin typeface="+mn-lt"/>
              </a:rPr>
              <a:t>videos at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Perfect time to recruit new members leveraging the beatification of our founder – and the year of St. Joseph!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Use the ”</a:t>
            </a:r>
            <a:r>
              <a:rPr lang="en-US" sz="2400" b="1" dirty="0">
                <a:latin typeface="+mn-lt"/>
              </a:rPr>
              <a:t>I am a Knight</a:t>
            </a:r>
            <a:r>
              <a:rPr lang="en-US" sz="2400" dirty="0">
                <a:latin typeface="+mn-lt"/>
              </a:rPr>
              <a:t>” cards in recruiting efforts</a:t>
            </a:r>
          </a:p>
          <a:p>
            <a:pPr lvl="2" indent="0">
              <a:buNone/>
            </a:pPr>
            <a:endParaRPr lang="en-US" sz="2400" dirty="0"/>
          </a:p>
          <a:p>
            <a:pPr lvl="2" indent="0">
              <a:buNone/>
            </a:pPr>
            <a:endParaRPr lang="en-US" sz="24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1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7">
      <a:dk1>
        <a:srgbClr val="3A373A"/>
      </a:dk1>
      <a:lt1>
        <a:srgbClr val="FFFFFF"/>
      </a:lt1>
      <a:dk2>
        <a:srgbClr val="3A383B"/>
      </a:dk2>
      <a:lt2>
        <a:srgbClr val="FFFFFF"/>
      </a:lt2>
      <a:accent1>
        <a:srgbClr val="112866"/>
      </a:accent1>
      <a:accent2>
        <a:srgbClr val="EF3B38"/>
      </a:accent2>
      <a:accent3>
        <a:srgbClr val="F7B718"/>
      </a:accent3>
      <a:accent4>
        <a:srgbClr val="0077D9"/>
      </a:accent4>
      <a:accent5>
        <a:srgbClr val="3A383B"/>
      </a:accent5>
      <a:accent6>
        <a:srgbClr val="979797"/>
      </a:accent6>
      <a:hlink>
        <a:srgbClr val="0077D9"/>
      </a:hlink>
      <a:folHlink>
        <a:srgbClr val="BBBBB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5254D711-B043-4DD5-953E-2DFB883FAD5E}" vid="{A51518E9-07B4-42B4-A438-77991E4CF0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90038B8BA9CD47AC60D88E2AEB77B1" ma:contentTypeVersion="4" ma:contentTypeDescription="Create a new document." ma:contentTypeScope="" ma:versionID="4726d9dad8702b43b216e3a497b278fd">
  <xsd:schema xmlns:xsd="http://www.w3.org/2001/XMLSchema" xmlns:xs="http://www.w3.org/2001/XMLSchema" xmlns:p="http://schemas.microsoft.com/office/2006/metadata/properties" xmlns:ns1="http://schemas.microsoft.com/sharepoint/v3" xmlns:ns2="1104a1b0-c8f6-4ec4-800b-fb1c41b954e8" xmlns:ns3="ffc2e5aa-d593-4bc2-aa79-60657b6eaa75" targetNamespace="http://schemas.microsoft.com/office/2006/metadata/properties" ma:root="true" ma:fieldsID="bf6abfb07fca45744035e89075aa501d" ns1:_="" ns2:_="" ns3:_="">
    <xsd:import namespace="http://schemas.microsoft.com/sharepoint/v3"/>
    <xsd:import namespace="1104a1b0-c8f6-4ec4-800b-fb1c41b954e8"/>
    <xsd:import namespace="ffc2e5aa-d593-4bc2-aa79-60657b6eaa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Viewing_x0020_Order" minOccurs="0"/>
                <xsd:element ref="ns1:AverageRat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  <xsd:element name="AverageRating" ma:index="14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4a1b0-c8f6-4ec4-800b-fb1c41b954e8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2e5aa-d593-4bc2-aa79-60657b6eaa75" elementFormDefault="qualified">
    <xsd:import namespace="http://schemas.microsoft.com/office/2006/documentManagement/types"/>
    <xsd:import namespace="http://schemas.microsoft.com/office/infopath/2007/PartnerControls"/>
    <xsd:element name="Viewing_x0020_Order" ma:index="13" nillable="true" ma:displayName="Viewing Order" ma:decimals="0" ma:description="This Column was creatd for the Columns of Columbus ONLY" ma:internalName="Viewing_x0020_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Viewing_x0020_Order xmlns="ffc2e5aa-d593-4bc2-aa79-60657b6eaa75" xsi:nil="true"/>
    <_dlc_DocId xmlns="1104a1b0-c8f6-4ec4-800b-fb1c41b954e8">TQ3A26RQJ2SC-175-1148</_dlc_DocId>
    <_dlc_DocIdUrl xmlns="1104a1b0-c8f6-4ec4-800b-fb1c41b954e8">
      <Url>http://ilink/_layouts/DocIdRedir.aspx?ID=TQ3A26RQJ2SC-175-1148</Url>
      <Description>TQ3A26RQJ2SC-175-1148</Description>
    </_dlc_DocIdUrl>
    <AverageRating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7DB8FAE-7D47-480D-ACAF-4B76C4AA0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04a1b0-c8f6-4ec4-800b-fb1c41b954e8"/>
    <ds:schemaRef ds:uri="ffc2e5aa-d593-4bc2-aa79-60657b6ea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F60BC5-5155-43DA-A152-3A4AAE524B5B}">
  <ds:schemaRefs>
    <ds:schemaRef ds:uri="http://schemas.microsoft.com/office/2006/documentManagement/types"/>
    <ds:schemaRef ds:uri="1104a1b0-c8f6-4ec4-800b-fb1c41b954e8"/>
    <ds:schemaRef ds:uri="http://purl.org/dc/dcmitype/"/>
    <ds:schemaRef ds:uri="ffc2e5aa-d593-4bc2-aa79-60657b6eaa7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E145083-E81F-4F05-A773-CF798A22D06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32EE19B-358A-4FE6-A89B-0D0207AADB3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KofC New Brand Template - Blue Background w-White text</Template>
  <TotalTime>5211</TotalTime>
  <Words>1273</Words>
  <Application>Microsoft Office PowerPoint</Application>
  <PresentationFormat>Widescreen</PresentationFormat>
  <Paragraphs>134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.Lucida Grande UI Regular</vt:lpstr>
      <vt:lpstr>Arial</vt:lpstr>
      <vt:lpstr>Arial Black</vt:lpstr>
      <vt:lpstr>Calibri</vt:lpstr>
      <vt:lpstr>System Font Regular</vt:lpstr>
      <vt:lpstr>Office Theme</vt:lpstr>
      <vt:lpstr>PowerPoint Presentation</vt:lpstr>
      <vt:lpstr>General Session “Half Time Update” Keys to Success  </vt:lpstr>
      <vt:lpstr>What do all successful teams do at halftime?</vt:lpstr>
      <vt:lpstr>Identify what went well – and not so well in the first half</vt:lpstr>
      <vt:lpstr>PowerPoint Presentation</vt:lpstr>
      <vt:lpstr>Agenda</vt:lpstr>
      <vt:lpstr>Critical Success Ingredient</vt:lpstr>
      <vt:lpstr>10 Keys to Success</vt:lpstr>
      <vt:lpstr>10 Keys to Success</vt:lpstr>
      <vt:lpstr>10 Keys to Success</vt:lpstr>
      <vt:lpstr>10 Keys to Success</vt:lpstr>
      <vt:lpstr>10 Keys to Success</vt:lpstr>
      <vt:lpstr>10 Keys to Success</vt:lpstr>
      <vt:lpstr>10 Keys to Success</vt:lpstr>
      <vt:lpstr>10 Keys to Success</vt:lpstr>
      <vt:lpstr>10 Keys to Success</vt:lpstr>
      <vt:lpstr>10 Keys to Success</vt:lpstr>
      <vt:lpstr>10 Keys to Success</vt:lpstr>
      <vt:lpstr>Always Remember to Inspire!</vt:lpstr>
      <vt:lpstr>Thank you!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Rauch, Robert</dc:creator>
  <cp:lastModifiedBy>Jimenez, Jose</cp:lastModifiedBy>
  <cp:revision>184</cp:revision>
  <dcterms:created xsi:type="dcterms:W3CDTF">2021-05-24T17:16:00Z</dcterms:created>
  <dcterms:modified xsi:type="dcterms:W3CDTF">2021-12-03T02:04:25Z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0x010100E890038B8BA9CD47AC60D88E2AEB77B1</vt:lpwstr>
  </property>
  <property fmtid="{D5CDD505-2E9C-101B-9397-08002B2CF9AE}" pid="3" name="_dlc_DocIdItemGuid">
    <vt:lpwstr>10558139-0fdc-446d-80cb-edf2dbf310e7</vt:lpwstr>
  </property>
</Properties>
</file>