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notesMasterIdLst>
    <p:notesMasterId r:id="rId18"/>
  </p:notesMasterIdLst>
  <p:handoutMasterIdLst>
    <p:handoutMasterId r:id="rId19"/>
  </p:handoutMasterIdLst>
  <p:sldIdLst>
    <p:sldId id="487" r:id="rId2"/>
    <p:sldId id="521" r:id="rId3"/>
    <p:sldId id="522" r:id="rId4"/>
    <p:sldId id="525" r:id="rId5"/>
    <p:sldId id="526" r:id="rId6"/>
    <p:sldId id="538" r:id="rId7"/>
    <p:sldId id="528" r:id="rId8"/>
    <p:sldId id="529" r:id="rId9"/>
    <p:sldId id="533" r:id="rId10"/>
    <p:sldId id="536" r:id="rId11"/>
    <p:sldId id="537" r:id="rId12"/>
    <p:sldId id="530" r:id="rId13"/>
    <p:sldId id="461" r:id="rId14"/>
    <p:sldId id="534" r:id="rId15"/>
    <p:sldId id="493" r:id="rId16"/>
    <p:sldId id="519" r:id="rId17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14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FF"/>
    <a:srgbClr val="0033CC"/>
    <a:srgbClr val="FF9933"/>
    <a:srgbClr val="00FF00"/>
    <a:srgbClr val="660066"/>
    <a:srgbClr val="FFFF00"/>
    <a:srgbClr val="FFCC99"/>
    <a:srgbClr val="FFCC66"/>
    <a:srgbClr val="CC9900"/>
    <a:srgbClr val="ABDB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86619" autoAdjust="0"/>
  </p:normalViewPr>
  <p:slideViewPr>
    <p:cSldViewPr>
      <p:cViewPr varScale="1">
        <p:scale>
          <a:sx n="99" d="100"/>
          <a:sy n="99" d="100"/>
        </p:scale>
        <p:origin x="196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5" d="100"/>
          <a:sy n="95" d="100"/>
        </p:scale>
        <p:origin x="3660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2421" cy="46657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822"/>
            <a:ext cx="2972421" cy="46657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94403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2421" cy="46657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027" y="0"/>
            <a:ext cx="2972421" cy="46657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FD9F50-FC04-488C-8D15-511418355EE0}" type="datetimeFigureOut">
              <a:rPr lang="en-US" smtClean="0"/>
              <a:t>7/14/2022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36675" y="1162050"/>
            <a:ext cx="4184650" cy="3138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6421" y="4474033"/>
            <a:ext cx="5485158" cy="366071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822"/>
            <a:ext cx="2972421" cy="46657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027" y="8829822"/>
            <a:ext cx="2972421" cy="46657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FE45D1-480B-4C72-9166-281334CD03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65185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9114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Grading guide will be emailed to all Councils and Diocesan Administrations around October or November</a:t>
            </a:r>
          </a:p>
        </p:txBody>
      </p:sp>
    </p:spTree>
    <p:extLst>
      <p:ext uri="{BB962C8B-B14F-4D97-AF65-F5344CB8AC3E}">
        <p14:creationId xmlns:p14="http://schemas.microsoft.com/office/powerpoint/2010/main" val="2177318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8310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Supreme Sponsored Programs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However Your Council May Have Your Own Community Programs</a:t>
            </a:r>
          </a:p>
        </p:txBody>
      </p:sp>
    </p:spTree>
    <p:extLst>
      <p:ext uri="{BB962C8B-B14F-4D97-AF65-F5344CB8AC3E}">
        <p14:creationId xmlns:p14="http://schemas.microsoft.com/office/powerpoint/2010/main" val="27700697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5887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89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Just about anything Your Council do for the needy, elderly, homeless or less Fortunate would fit in this program</a:t>
            </a:r>
          </a:p>
        </p:txBody>
      </p:sp>
    </p:spTree>
    <p:extLst>
      <p:ext uri="{BB962C8B-B14F-4D97-AF65-F5344CB8AC3E}">
        <p14:creationId xmlns:p14="http://schemas.microsoft.com/office/powerpoint/2010/main" val="36124665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8911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Caroline Watson-13 year Girl declared an international winner</a:t>
            </a:r>
          </a:p>
        </p:txBody>
      </p:sp>
    </p:spTree>
    <p:extLst>
      <p:ext uri="{BB962C8B-B14F-4D97-AF65-F5344CB8AC3E}">
        <p14:creationId xmlns:p14="http://schemas.microsoft.com/office/powerpoint/2010/main" val="23454048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8099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dirty="0"/>
              <a:t>Encourage all Councils to encourage all students to utilize the current CYLA form that will posted on the state Website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dirty="0"/>
              <a:t>In the process of trying to construct a Instructional Video that will help the students to fill out a stronger application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dirty="0"/>
              <a:t>We hope soon to have certificate that Council use to recognize their Council winners that will be on the state website.  </a:t>
            </a:r>
          </a:p>
        </p:txBody>
      </p:sp>
    </p:spTree>
    <p:extLst>
      <p:ext uri="{BB962C8B-B14F-4D97-AF65-F5344CB8AC3E}">
        <p14:creationId xmlns:p14="http://schemas.microsoft.com/office/powerpoint/2010/main" val="1963386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23A271A1-F6D6-438B-A432-4747EE7ECD40}" type="datetimeFigureOut">
              <a:rPr lang="en-US" smtClean="0"/>
              <a:pPr algn="ctr" eaLnBrk="1" latinLnBrk="0" hangingPunct="1"/>
              <a:t>7/14/2022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7/14/2022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7/14/2022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7/14/2022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7/14/2022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400" dirty="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7/14/2022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7/14/2022</a:t>
            </a:fld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7/14/2022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7/14/2022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7/14/2022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7/14/2022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80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kumimoji="0"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/>
              <a:t>Click icon to add picture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7/14/2022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533400" y="914400"/>
            <a:ext cx="8153400" cy="48006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0" indent="-457200" eaLnBrk="1" fontAlgn="auto" hangingPunct="1">
              <a:spcAft>
                <a:spcPts val="0"/>
              </a:spcAft>
              <a:buAutoNum type="arabicPeriod"/>
              <a:defRPr/>
            </a:pPr>
            <a:endParaRPr lang="en-US" sz="2400" spc="300" dirty="0">
              <a:ln w="19050">
                <a:solidFill>
                  <a:srgbClr val="00112F"/>
                </a:solidFill>
              </a:ln>
              <a:solidFill>
                <a:srgbClr val="CC0000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100" y="-117568"/>
            <a:ext cx="9144000" cy="1569660"/>
          </a:xfrm>
          <a:prstGeom prst="rect">
            <a:avLst/>
          </a:prstGeom>
          <a:solidFill>
            <a:srgbClr val="FFFF00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Georgia" pitchFamily="18" charset="0"/>
              </a:rPr>
              <a:t>Community/Youth Programs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38BBB6D-4BF5-41D1-AC59-3BCCEB91B539}"/>
              </a:ext>
            </a:extLst>
          </p:cNvPr>
          <p:cNvSpPr txBox="1"/>
          <p:nvPr/>
        </p:nvSpPr>
        <p:spPr>
          <a:xfrm>
            <a:off x="378861" y="2057400"/>
            <a:ext cx="87884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 defTabSz="1060450">
              <a:buFont typeface="Arial" panose="020B0604020202020204" pitchFamily="34" charset="0"/>
              <a:buChar char="•"/>
            </a:pPr>
            <a:r>
              <a:rPr lang="en-US" sz="2800" b="1" dirty="0">
                <a:latin typeface="Georgia" panose="02040502050405020303" pitchFamily="18" charset="0"/>
                <a:cs typeface="Arial" panose="020B0604020202020204" pitchFamily="34" charset="0"/>
              </a:rPr>
              <a:t>Community Programs</a:t>
            </a:r>
          </a:p>
          <a:p>
            <a:pPr marL="685800" indent="-685800" defTabSz="1060450">
              <a:buFont typeface="Arial" panose="020B0604020202020204" pitchFamily="34" charset="0"/>
              <a:buChar char="•"/>
            </a:pPr>
            <a:r>
              <a:rPr lang="en-US" sz="2800" b="1" dirty="0">
                <a:latin typeface="Georgia" panose="02040502050405020303" pitchFamily="18" charset="0"/>
                <a:cs typeface="Arial" panose="020B0604020202020204" pitchFamily="34" charset="0"/>
              </a:rPr>
              <a:t>CYLA</a:t>
            </a:r>
          </a:p>
          <a:p>
            <a:pPr defTabSz="1060450"/>
            <a:endParaRPr lang="en-US" sz="2000" dirty="0"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3787181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31056C1-F902-D74B-5428-3B7FC3960D61}"/>
              </a:ext>
            </a:extLst>
          </p:cNvPr>
          <p:cNvSpPr txBox="1"/>
          <p:nvPr/>
        </p:nvSpPr>
        <p:spPr>
          <a:xfrm>
            <a:off x="0" y="63064"/>
            <a:ext cx="9144000" cy="83099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Georgia" pitchFamily="18" charset="0"/>
              </a:rPr>
              <a:t>Soccer Challenge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66FAF21-B9C9-DF3E-3C70-9545E6752948}"/>
              </a:ext>
            </a:extLst>
          </p:cNvPr>
          <p:cNvSpPr txBox="1">
            <a:spLocks/>
          </p:cNvSpPr>
          <p:nvPr/>
        </p:nvSpPr>
        <p:spPr>
          <a:xfrm>
            <a:off x="149392" y="945932"/>
            <a:ext cx="8907524" cy="5181600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en-US" sz="1200" spc="300" dirty="0">
              <a:ln w="19050">
                <a:solidFill>
                  <a:srgbClr val="00112F"/>
                </a:solidFill>
              </a:ln>
              <a:solidFill>
                <a:srgbClr val="CC0000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800100" lvl="1" indent="-342900">
              <a:spcAft>
                <a:spcPts val="1800"/>
              </a:spcAft>
              <a:buFont typeface="Arial" pitchFamily="34" charset="0"/>
              <a:buChar char="•"/>
              <a:tabLst>
                <a:tab pos="4122738" algn="l"/>
              </a:tabLst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Youth Kicking Penalty Kicks</a:t>
            </a:r>
          </a:p>
          <a:p>
            <a:pPr marL="800100" lvl="1" indent="-342900">
              <a:spcAft>
                <a:spcPts val="1800"/>
              </a:spcAft>
              <a:buFont typeface="Arial" pitchFamily="34" charset="0"/>
              <a:buChar char="•"/>
              <a:tabLst>
                <a:tab pos="4122738" algn="l"/>
              </a:tabLst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Open to Boys &amp; Girls 9-14 Years old</a:t>
            </a:r>
          </a:p>
          <a:p>
            <a:pPr marL="800100" lvl="1" indent="-342900">
              <a:spcAft>
                <a:spcPts val="1800"/>
              </a:spcAft>
              <a:buFont typeface="Arial" pitchFamily="34" charset="0"/>
              <a:buChar char="•"/>
              <a:tabLst>
                <a:tab pos="4122738" algn="l"/>
              </a:tabLst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Separate competition in age and gender group</a:t>
            </a:r>
          </a:p>
          <a:p>
            <a:pPr marL="800100" lvl="1" indent="-342900">
              <a:spcAft>
                <a:spcPts val="1800"/>
              </a:spcAft>
              <a:buFont typeface="Arial" pitchFamily="34" charset="0"/>
              <a:buChar char="•"/>
              <a:tabLst>
                <a:tab pos="4122738" algn="l"/>
              </a:tabLst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Council Deadline - September 30</a:t>
            </a:r>
          </a:p>
          <a:p>
            <a:pPr marL="800100" lvl="1" indent="-342900">
              <a:spcAft>
                <a:spcPts val="1800"/>
              </a:spcAft>
              <a:buFont typeface="Arial" pitchFamily="34" charset="0"/>
              <a:buChar char="•"/>
              <a:tabLst>
                <a:tab pos="4122738" algn="l"/>
              </a:tabLst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Order Kits Now</a:t>
            </a:r>
          </a:p>
          <a:p>
            <a:pPr marL="800100" lvl="1" indent="-342900">
              <a:spcAft>
                <a:spcPts val="1800"/>
              </a:spcAft>
              <a:buFont typeface="Arial" pitchFamily="34" charset="0"/>
              <a:buChar char="•"/>
              <a:tabLst>
                <a:tab pos="4122738" algn="l"/>
              </a:tabLst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Age Determined Sept 1</a:t>
            </a:r>
            <a:r>
              <a:rPr lang="en-US" sz="2400" b="1" baseline="30000" dirty="0">
                <a:latin typeface="Arial" pitchFamily="34" charset="0"/>
                <a:cs typeface="Arial" pitchFamily="34" charset="0"/>
              </a:rPr>
              <a:t>st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.   </a:t>
            </a:r>
          </a:p>
          <a:p>
            <a:pPr marL="800100" lvl="1" indent="-342900">
              <a:spcAft>
                <a:spcPts val="1800"/>
              </a:spcAft>
              <a:buFont typeface="Arial" pitchFamily="34" charset="0"/>
              <a:buChar char="•"/>
              <a:tabLst>
                <a:tab pos="4122738" algn="l"/>
              </a:tabLst>
            </a:pPr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pPr marL="465138" indent="-465138">
              <a:buAutoNum type="arabicPeriod"/>
            </a:pP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n-US" sz="2800" spc="300" dirty="0">
              <a:ln w="19050">
                <a:solidFill>
                  <a:srgbClr val="00112F"/>
                </a:solidFill>
              </a:ln>
              <a:latin typeface="Arial" pitchFamily="34" charset="0"/>
              <a:ea typeface="+mj-ea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sz="6000" spc="300" dirty="0">
              <a:ln w="19050">
                <a:solidFill>
                  <a:srgbClr val="00112F"/>
                </a:solidFill>
              </a:ln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01020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2">
            <a:extLst>
              <a:ext uri="{FF2B5EF4-FFF2-40B4-BE49-F238E27FC236}">
                <a16:creationId xmlns:a16="http://schemas.microsoft.com/office/drawing/2014/main" id="{D60F817D-46CD-3381-2C2F-1C46912B20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74" b="7874"/>
          <a:stretch>
            <a:fillRect/>
          </a:stretch>
        </p:blipFill>
        <p:spPr bwMode="auto">
          <a:xfrm>
            <a:off x="762000" y="609600"/>
            <a:ext cx="7137451" cy="46482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EB068A3-B6D7-E66B-DFF8-3482172895D7}"/>
              </a:ext>
            </a:extLst>
          </p:cNvPr>
          <p:cNvSpPr txBox="1"/>
          <p:nvPr/>
        </p:nvSpPr>
        <p:spPr>
          <a:xfrm>
            <a:off x="914400" y="5562600"/>
            <a:ext cx="685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Regulation Goals Are Ideal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Use Smaller if Necessary</a:t>
            </a:r>
          </a:p>
        </p:txBody>
      </p:sp>
    </p:spTree>
    <p:extLst>
      <p:ext uri="{BB962C8B-B14F-4D97-AF65-F5344CB8AC3E}">
        <p14:creationId xmlns:p14="http://schemas.microsoft.com/office/powerpoint/2010/main" val="8264924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BFD3D88-F1FA-4A86-B69C-394DA7C3F26E}"/>
              </a:ext>
            </a:extLst>
          </p:cNvPr>
          <p:cNvSpPr txBox="1"/>
          <p:nvPr/>
        </p:nvSpPr>
        <p:spPr>
          <a:xfrm>
            <a:off x="9625" y="78968"/>
            <a:ext cx="9144000" cy="769441"/>
          </a:xfrm>
          <a:prstGeom prst="rect">
            <a:avLst/>
          </a:prstGeom>
          <a:solidFill>
            <a:srgbClr val="0033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Georgia" pitchFamily="18" charset="0"/>
              </a:rPr>
              <a:t>Free Throw Contest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036240E-39CC-4740-8680-2E06F76C2CD7}"/>
              </a:ext>
            </a:extLst>
          </p:cNvPr>
          <p:cNvSpPr txBox="1"/>
          <p:nvPr/>
        </p:nvSpPr>
        <p:spPr>
          <a:xfrm>
            <a:off x="152400" y="990600"/>
            <a:ext cx="8839200" cy="2793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Open to Boys &amp; Girls 9-14 years old.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Separate competition for age and gender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Arial" panose="020B0604020202020204" pitchFamily="34" charset="0"/>
                <a:cs typeface="Times New Roman" panose="02020603050405020304" pitchFamily="18" charset="0"/>
              </a:rPr>
              <a:t>Age is Determined - Jan 1</a:t>
            </a:r>
            <a:r>
              <a:rPr lang="en-US" sz="2400" b="1" baseline="30000" dirty="0">
                <a:latin typeface="Arial" panose="020B0604020202020204" pitchFamily="34" charset="0"/>
                <a:cs typeface="Times New Roman" panose="02020603050405020304" pitchFamily="18" charset="0"/>
              </a:rPr>
              <a:t>st</a:t>
            </a:r>
            <a:endParaRPr lang="en-US" sz="2400" b="1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Arial" panose="020B0604020202020204" pitchFamily="34" charset="0"/>
                <a:cs typeface="Times New Roman" panose="02020603050405020304" pitchFamily="18" charset="0"/>
              </a:rPr>
              <a:t>Council Contest – December - January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600" b="1" cap="small" spc="300" dirty="0">
              <a:ln w="19050">
                <a:noFill/>
              </a:ln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Basketballs ready for a KofC free-throw event">
            <a:extLst>
              <a:ext uri="{FF2B5EF4-FFF2-40B4-BE49-F238E27FC236}">
                <a16:creationId xmlns:a16="http://schemas.microsoft.com/office/drawing/2014/main" id="{B0937A16-E8C0-4F66-8558-3C335D6457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706" y="4569274"/>
            <a:ext cx="2525894" cy="2173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555C1B9-AE09-433A-BDF0-FB5D95C1B1A7}"/>
              </a:ext>
            </a:extLst>
          </p:cNvPr>
          <p:cNvSpPr txBox="1"/>
          <p:nvPr/>
        </p:nvSpPr>
        <p:spPr>
          <a:xfrm>
            <a:off x="152400" y="3234135"/>
            <a:ext cx="5638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Council Deadline - Jan 31, 2023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International Winner Last Year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67188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856357"/>
            <a:ext cx="8001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Catholic Youth Leadership Award (CYLA)</a:t>
            </a:r>
          </a:p>
          <a:p>
            <a:pPr algn="ctr"/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r>
              <a:rPr lang="en-US" sz="2400" b="1" dirty="0">
                <a:latin typeface="Arial" pitchFamily="34" charset="0"/>
                <a:cs typeface="Arial" pitchFamily="34" charset="0"/>
              </a:rPr>
              <a:t>Cash scholarships offered to Catholic 12th graders in public, parochial, or private school. </a:t>
            </a:r>
          </a:p>
          <a:p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r>
              <a:rPr lang="en-US" sz="2400" b="1" dirty="0">
                <a:latin typeface="Arial" pitchFamily="34" charset="0"/>
                <a:cs typeface="Arial" pitchFamily="34" charset="0"/>
              </a:rPr>
              <a:t>Each council can select 1 Boy and 1 Girl winner.</a:t>
            </a:r>
          </a:p>
          <a:p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r>
              <a:rPr lang="en-US" sz="2400" b="1" dirty="0">
                <a:latin typeface="Arial" pitchFamily="34" charset="0"/>
                <a:cs typeface="Arial" pitchFamily="34" charset="0"/>
              </a:rPr>
              <a:t>Send your winning application to your Diocesan Administrator. </a:t>
            </a:r>
          </a:p>
          <a:p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pPr>
              <a:tabLst>
                <a:tab pos="1600200" algn="l"/>
              </a:tabLst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1</a:t>
            </a:r>
            <a:r>
              <a:rPr lang="en-US" sz="2400" b="1" baseline="30000" dirty="0">
                <a:latin typeface="Arial" pitchFamily="34" charset="0"/>
                <a:cs typeface="Arial" pitchFamily="34" charset="0"/>
              </a:rPr>
              <a:t>st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Place:	$4,000</a:t>
            </a:r>
          </a:p>
          <a:p>
            <a:pPr>
              <a:tabLst>
                <a:tab pos="1600200" algn="l"/>
              </a:tabLst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2</a:t>
            </a:r>
            <a:r>
              <a:rPr lang="en-US" sz="2400" b="1" baseline="30000" dirty="0">
                <a:latin typeface="Arial" pitchFamily="34" charset="0"/>
                <a:cs typeface="Arial" pitchFamily="34" charset="0"/>
              </a:rPr>
              <a:t>nd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Place:	$2,000</a:t>
            </a:r>
          </a:p>
          <a:p>
            <a:pPr>
              <a:tabLst>
                <a:tab pos="1600200" algn="l"/>
              </a:tabLst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3</a:t>
            </a:r>
            <a:r>
              <a:rPr lang="en-US" sz="2400" b="1" baseline="30000" dirty="0">
                <a:latin typeface="Arial" pitchFamily="34" charset="0"/>
                <a:cs typeface="Arial" pitchFamily="34" charset="0"/>
              </a:rPr>
              <a:t>rd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Place:	$1,000</a:t>
            </a:r>
          </a:p>
          <a:p>
            <a:pPr>
              <a:tabLst>
                <a:tab pos="1600200" algn="l"/>
              </a:tabLst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Diocesan:	$1,000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47298"/>
            <a:ext cx="9144000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Georgia" pitchFamily="18" charset="0"/>
              </a:rPr>
              <a:t>CYLA PROGRAM</a:t>
            </a:r>
          </a:p>
        </p:txBody>
      </p:sp>
    </p:spTree>
    <p:extLst>
      <p:ext uri="{BB962C8B-B14F-4D97-AF65-F5344CB8AC3E}">
        <p14:creationId xmlns:p14="http://schemas.microsoft.com/office/powerpoint/2010/main" val="669477547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A892CD4-F5EC-4E47-91B0-96483A57B4A8}"/>
              </a:ext>
            </a:extLst>
          </p:cNvPr>
          <p:cNvSpPr txBox="1"/>
          <p:nvPr/>
        </p:nvSpPr>
        <p:spPr>
          <a:xfrm>
            <a:off x="0" y="47298"/>
            <a:ext cx="9144000" cy="584775"/>
          </a:xfrm>
          <a:prstGeom prst="rect">
            <a:avLst/>
          </a:prstGeom>
          <a:solidFill>
            <a:srgbClr val="FF99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Georgia" pitchFamily="18" charset="0"/>
              </a:rPr>
              <a:t>CYLA PROGRAM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C007F2-8B90-4152-B5BC-693E1EC3F760}"/>
              </a:ext>
            </a:extLst>
          </p:cNvPr>
          <p:cNvSpPr txBox="1"/>
          <p:nvPr/>
        </p:nvSpPr>
        <p:spPr>
          <a:xfrm>
            <a:off x="533400" y="856357"/>
            <a:ext cx="8001000" cy="7078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Catholic Youth Leadership Award (CYLA)</a:t>
            </a:r>
          </a:p>
          <a:p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" pitchFamily="34" charset="0"/>
                <a:cs typeface="Arial" pitchFamily="34" charset="0"/>
              </a:rPr>
              <a:t>Application Changed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" pitchFamily="34" charset="0"/>
                <a:cs typeface="Arial" pitchFamily="34" charset="0"/>
              </a:rPr>
              <a:t>Instructional Video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" pitchFamily="34" charset="0"/>
                <a:cs typeface="Arial" pitchFamily="34" charset="0"/>
              </a:rPr>
              <a:t>Council CYLA Certificate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																																																					</a:t>
            </a:r>
          </a:p>
          <a:p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85433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856357"/>
            <a:ext cx="8458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86000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January 25:	Deadline to turn applications to Council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86000" algn="l"/>
              </a:tabLst>
              <a:defRPr/>
            </a:pPr>
            <a:endParaRPr lang="en-US" sz="2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86000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February 7:	Councils submit winning applications to		Diocesan Administrators.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86000" algn="l"/>
              </a:tabLst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86000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April 1:	State Finals in Plaquemine.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Confidential Grading Guide:  Contact Delmas Forbes.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B42EFD-AA29-418A-A8DC-6292100FB27D}"/>
              </a:ext>
            </a:extLst>
          </p:cNvPr>
          <p:cNvSpPr txBox="1"/>
          <p:nvPr/>
        </p:nvSpPr>
        <p:spPr>
          <a:xfrm>
            <a:off x="0" y="47298"/>
            <a:ext cx="9144000" cy="584775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Catholic Youth Leadership Award (CYLA)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9750932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47298"/>
            <a:ext cx="9144000" cy="584775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Georgia" pitchFamily="18" charset="0"/>
              </a:rPr>
              <a:t>Important Reminders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B40745-CD08-41ED-9C58-8EF49D6795AE}"/>
              </a:ext>
            </a:extLst>
          </p:cNvPr>
          <p:cNvSpPr txBox="1"/>
          <p:nvPr/>
        </p:nvSpPr>
        <p:spPr>
          <a:xfrm>
            <a:off x="457200" y="914400"/>
            <a:ext cx="8001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Utilize Catholic Schools for Youth Contests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4860650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3A13601-DF51-4279-A317-856F8C2A2BD9}"/>
              </a:ext>
            </a:extLst>
          </p:cNvPr>
          <p:cNvSpPr txBox="1"/>
          <p:nvPr/>
        </p:nvSpPr>
        <p:spPr>
          <a:xfrm>
            <a:off x="0" y="63064"/>
            <a:ext cx="9144000" cy="769441"/>
          </a:xfrm>
          <a:prstGeom prst="rect">
            <a:avLst/>
          </a:prstGeom>
          <a:solidFill>
            <a:srgbClr val="CC99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Georgia" pitchFamily="18" charset="0"/>
              </a:rPr>
              <a:t>Faith in Action Programs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CEE150B-1564-4DF9-9FEB-2B3C2E64554F}"/>
              </a:ext>
            </a:extLst>
          </p:cNvPr>
          <p:cNvSpPr txBox="1">
            <a:spLocks/>
          </p:cNvSpPr>
          <p:nvPr/>
        </p:nvSpPr>
        <p:spPr>
          <a:xfrm>
            <a:off x="685800" y="1143000"/>
            <a:ext cx="7924800" cy="5562600"/>
          </a:xfrm>
          <a:prstGeom prst="rect">
            <a:avLst/>
          </a:prstGeom>
        </p:spPr>
        <p:txBody>
          <a:bodyPr>
            <a:noAutofit/>
          </a:bodyPr>
          <a:lstStyle/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u="sng" dirty="0">
                <a:solidFill>
                  <a:srgbClr val="0033CC"/>
                </a:solidFill>
                <a:latin typeface="Arial" pitchFamily="34" charset="0"/>
                <a:ea typeface="Calibri"/>
                <a:cs typeface="Arial" pitchFamily="34" charset="0"/>
              </a:rPr>
              <a:t>Featured Programs</a:t>
            </a:r>
            <a:endParaRPr lang="en-US" sz="2800" b="1" dirty="0">
              <a:solidFill>
                <a:srgbClr val="0033CC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400" b="1" dirty="0">
                <a:solidFill>
                  <a:srgbClr val="0033CC"/>
                </a:solidFill>
                <a:latin typeface="Arial" pitchFamily="34" charset="0"/>
                <a:ea typeface="Calibri"/>
                <a:cs typeface="Arial" pitchFamily="34" charset="0"/>
              </a:rPr>
              <a:t>Global Wheelchair Mission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400" b="1" dirty="0">
                <a:solidFill>
                  <a:srgbClr val="0033CC"/>
                </a:solidFill>
                <a:latin typeface="Arial" pitchFamily="34" charset="0"/>
                <a:ea typeface="Calibri"/>
                <a:cs typeface="Arial" pitchFamily="34" charset="0"/>
              </a:rPr>
              <a:t>Habitat for Humanity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400" b="1" dirty="0">
                <a:solidFill>
                  <a:srgbClr val="0033CC"/>
                </a:solidFill>
                <a:latin typeface="Arial" pitchFamily="34" charset="0"/>
                <a:ea typeface="Calibri"/>
                <a:cs typeface="Arial" pitchFamily="34" charset="0"/>
              </a:rPr>
              <a:t>Coats for Kids</a:t>
            </a: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2400" b="1" dirty="0">
              <a:solidFill>
                <a:srgbClr val="000000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u="sng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Non Featured Programs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Helping Hands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Catholic Citizen Essay Contest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Free Throw Championship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Soccer Challenge</a:t>
            </a:r>
          </a:p>
          <a:p>
            <a:pPr marL="342900" indent="-342900">
              <a:lnSpc>
                <a:spcPct val="115000"/>
              </a:lnSpc>
              <a:buFont typeface="Arial" pitchFamily="34" charset="0"/>
              <a:buChar char="•"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Disaster Preparedness </a:t>
            </a:r>
            <a:r>
              <a:rPr lang="en-US" sz="2400" b="1" i="1" dirty="0">
                <a:latin typeface="Arial" pitchFamily="34" charset="0"/>
                <a:ea typeface="Calibri"/>
                <a:cs typeface="Arial" pitchFamily="34" charset="0"/>
              </a:rPr>
              <a:t>(Bill McCrossen, Chairman)</a:t>
            </a:r>
            <a:endParaRPr lang="en-US" sz="2400" b="1" dirty="0">
              <a:solidFill>
                <a:srgbClr val="000000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	</a:t>
            </a:r>
            <a:endParaRPr lang="en-US" sz="2400" spc="300" dirty="0">
              <a:ln w="19050">
                <a:solidFill>
                  <a:srgbClr val="00112F"/>
                </a:solidFill>
              </a:ln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6903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29837A1-3C98-4E8D-A96D-E856DE7332D8}"/>
              </a:ext>
            </a:extLst>
          </p:cNvPr>
          <p:cNvSpPr txBox="1"/>
          <p:nvPr/>
        </p:nvSpPr>
        <p:spPr>
          <a:xfrm>
            <a:off x="9625" y="78968"/>
            <a:ext cx="9144000" cy="769441"/>
          </a:xfrm>
          <a:prstGeom prst="rect">
            <a:avLst/>
          </a:prstGeom>
          <a:solidFill>
            <a:srgbClr val="0033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Georgia" pitchFamily="18" charset="0"/>
              </a:rPr>
              <a:t>Global Wheel Mission</a:t>
            </a:r>
          </a:p>
        </p:txBody>
      </p:sp>
      <p:pic>
        <p:nvPicPr>
          <p:cNvPr id="1030" name="Picture 6" descr="Handicap child joyfully holding a “thank you” note after receiving a wheelchair from Knights of Columbus">
            <a:extLst>
              <a:ext uri="{FF2B5EF4-FFF2-40B4-BE49-F238E27FC236}">
                <a16:creationId xmlns:a16="http://schemas.microsoft.com/office/drawing/2014/main" id="{9D83497E-DAC6-4852-A4D2-07F1E92609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962400"/>
            <a:ext cx="1913224" cy="259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A3260C48-F0F1-401F-AF1C-81E6D210DBA4}"/>
              </a:ext>
            </a:extLst>
          </p:cNvPr>
          <p:cNvSpPr txBox="1">
            <a:spLocks/>
          </p:cNvSpPr>
          <p:nvPr/>
        </p:nvSpPr>
        <p:spPr>
          <a:xfrm>
            <a:off x="149392" y="945932"/>
            <a:ext cx="8907524" cy="2954372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en-US" sz="1200" spc="300" dirty="0">
              <a:ln w="19050">
                <a:solidFill>
                  <a:srgbClr val="00112F"/>
                </a:solidFill>
              </a:ln>
              <a:solidFill>
                <a:srgbClr val="CC0000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ctr">
              <a:tabLst>
                <a:tab pos="4122738" algn="l"/>
              </a:tabLst>
            </a:pPr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Mission</a:t>
            </a:r>
          </a:p>
          <a:p>
            <a:pPr marL="342900" indent="-342900">
              <a:buFont typeface="Arial" panose="020B0604020202020204" pitchFamily="34" charset="0"/>
              <a:buChar char="•"/>
              <a:tabLst>
                <a:tab pos="4122738" algn="l"/>
              </a:tabLst>
            </a:pPr>
            <a:r>
              <a:rPr lang="en-US" sz="2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Help change the lives of people with disabilities</a:t>
            </a:r>
            <a:endParaRPr lang="en-US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>
              <a:tabLst>
                <a:tab pos="4122738" algn="l"/>
              </a:tabLst>
            </a:pPr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pPr algn="ctr">
              <a:tabLst>
                <a:tab pos="4122738" algn="l"/>
              </a:tabLst>
            </a:pPr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Feature Program Requirements</a:t>
            </a:r>
          </a:p>
          <a:p>
            <a:pPr algn="ctr">
              <a:tabLst>
                <a:tab pos="4122738" algn="l"/>
              </a:tabLst>
            </a:pPr>
            <a:endParaRPr lang="en-US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tabLst>
                <a:tab pos="4122738" algn="l"/>
              </a:tabLst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Donate at equivalent to 10 wheelchairs. ($1,500)</a:t>
            </a:r>
          </a:p>
          <a:p>
            <a:pPr marL="342900" indent="-342900">
              <a:buFont typeface="Arial" panose="020B0604020202020204" pitchFamily="34" charset="0"/>
              <a:buChar char="•"/>
              <a:tabLst>
                <a:tab pos="4122738" algn="l"/>
              </a:tabLst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American Wheelchair Mission</a:t>
            </a:r>
          </a:p>
          <a:p>
            <a:pPr algn="ctr">
              <a:tabLst>
                <a:tab pos="4122738" algn="l"/>
              </a:tabLst>
            </a:pPr>
            <a:endParaRPr lang="en-US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tabLst>
                <a:tab pos="4122738" algn="l"/>
              </a:tabLst>
            </a:pPr>
            <a:endParaRPr lang="en-US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>
              <a:tabLst>
                <a:tab pos="4122738" algn="l"/>
              </a:tabLst>
            </a:pPr>
            <a:endParaRPr lang="en-US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800100" lvl="1" indent="-342900">
              <a:spcAft>
                <a:spcPts val="1800"/>
              </a:spcAft>
              <a:buFont typeface="Arial" pitchFamily="34" charset="0"/>
              <a:buChar char="•"/>
              <a:tabLst>
                <a:tab pos="4122738" algn="l"/>
              </a:tabLst>
            </a:pPr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pPr marL="465138" indent="-465138">
              <a:buAutoNum type="arabicPeriod"/>
            </a:pP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n-US" sz="2800" spc="300" dirty="0">
              <a:ln w="19050">
                <a:solidFill>
                  <a:srgbClr val="00112F"/>
                </a:solidFill>
              </a:ln>
              <a:latin typeface="Arial" pitchFamily="34" charset="0"/>
              <a:ea typeface="+mj-ea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sz="6000" spc="300" dirty="0">
              <a:ln w="19050">
                <a:solidFill>
                  <a:srgbClr val="00112F"/>
                </a:solidFill>
              </a:ln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18940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2FE1251-9E18-4334-82D3-EC7076AF12AE}"/>
              </a:ext>
            </a:extLst>
          </p:cNvPr>
          <p:cNvSpPr txBox="1"/>
          <p:nvPr/>
        </p:nvSpPr>
        <p:spPr>
          <a:xfrm>
            <a:off x="0" y="63064"/>
            <a:ext cx="9144000" cy="83099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Georgia" pitchFamily="18" charset="0"/>
              </a:rPr>
              <a:t>Habitat For Humanity</a:t>
            </a:r>
          </a:p>
        </p:txBody>
      </p:sp>
      <p:pic>
        <p:nvPicPr>
          <p:cNvPr id="8" name="Picture 2" descr="A Knight with his wife and the three teenage children ">
            <a:extLst>
              <a:ext uri="{FF2B5EF4-FFF2-40B4-BE49-F238E27FC236}">
                <a16:creationId xmlns:a16="http://schemas.microsoft.com/office/drawing/2014/main" id="{FF692906-584B-4EB9-845A-1F8B318A44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035563"/>
            <a:ext cx="2024836" cy="1741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BAF89E9B-CE37-4D74-9CB7-8DBB37442437}"/>
              </a:ext>
            </a:extLst>
          </p:cNvPr>
          <p:cNvSpPr txBox="1">
            <a:spLocks/>
          </p:cNvSpPr>
          <p:nvPr/>
        </p:nvSpPr>
        <p:spPr>
          <a:xfrm>
            <a:off x="914400" y="990600"/>
            <a:ext cx="7848600" cy="3810000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/>
          <a:p>
            <a:pPr algn="ctr">
              <a:tabLst>
                <a:tab pos="4122738" algn="l"/>
              </a:tabLst>
            </a:pPr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Mission</a:t>
            </a:r>
          </a:p>
          <a:p>
            <a:pPr marL="342900" indent="-342900">
              <a:buFont typeface="Arial" panose="020B0604020202020204" pitchFamily="34" charset="0"/>
              <a:buChar char="•"/>
              <a:tabLst>
                <a:tab pos="4122738" algn="l"/>
              </a:tabLst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Partner With local Habitat For Humanity Organization</a:t>
            </a:r>
          </a:p>
          <a:p>
            <a:pPr marL="342900" indent="-342900">
              <a:buFont typeface="Arial" panose="020B0604020202020204" pitchFamily="34" charset="0"/>
              <a:buChar char="•"/>
              <a:tabLst>
                <a:tab pos="4122738" algn="l"/>
              </a:tabLst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Build Homes for the Needy.</a:t>
            </a:r>
          </a:p>
          <a:p>
            <a:pPr marL="342900" indent="-342900">
              <a:buFont typeface="Arial" panose="020B0604020202020204" pitchFamily="34" charset="0"/>
              <a:buChar char="•"/>
              <a:tabLst>
                <a:tab pos="4122738" algn="l"/>
              </a:tabLst>
            </a:pPr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pPr algn="ctr">
              <a:tabLst>
                <a:tab pos="4122738" algn="l"/>
              </a:tabLst>
            </a:pPr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Feature Program Requirements</a:t>
            </a:r>
          </a:p>
          <a:p>
            <a:pPr marL="342900" indent="-342900">
              <a:buFont typeface="Arial" panose="020B0604020202020204" pitchFamily="34" charset="0"/>
              <a:buChar char="•"/>
              <a:tabLst>
                <a:tab pos="4122738" algn="l"/>
              </a:tabLst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Donate at least $1,000</a:t>
            </a:r>
          </a:p>
          <a:p>
            <a:pPr marL="342900" indent="-342900">
              <a:buFont typeface="Arial" panose="020B0604020202020204" pitchFamily="34" charset="0"/>
              <a:buChar char="•"/>
              <a:tabLst>
                <a:tab pos="4122738" algn="l"/>
              </a:tabLst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Donate 200 service hours towards building a home</a:t>
            </a:r>
          </a:p>
          <a:p>
            <a:pPr algn="ctr">
              <a:tabLst>
                <a:tab pos="4122738" algn="l"/>
              </a:tabLst>
            </a:pPr>
            <a:endParaRPr lang="en-US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tabLst>
                <a:tab pos="4122738" algn="l"/>
              </a:tabLst>
            </a:pPr>
            <a:endParaRPr lang="en-US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>
              <a:tabLst>
                <a:tab pos="4122738" algn="l"/>
              </a:tabLst>
            </a:pPr>
            <a:endParaRPr lang="en-US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800100" lvl="1" indent="-342900">
              <a:spcAft>
                <a:spcPts val="1800"/>
              </a:spcAft>
              <a:buFont typeface="Arial" pitchFamily="34" charset="0"/>
              <a:buChar char="•"/>
              <a:tabLst>
                <a:tab pos="4122738" algn="l"/>
              </a:tabLst>
            </a:pPr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pPr marL="465138" indent="-465138">
              <a:buAutoNum type="arabicPeriod"/>
            </a:pP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n-US" sz="2800" spc="300" dirty="0">
              <a:ln w="19050">
                <a:solidFill>
                  <a:srgbClr val="00112F"/>
                </a:solidFill>
              </a:ln>
              <a:latin typeface="Arial" pitchFamily="34" charset="0"/>
              <a:ea typeface="+mj-ea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sz="6000" spc="300" dirty="0">
              <a:ln w="19050">
                <a:solidFill>
                  <a:srgbClr val="00112F"/>
                </a:solidFill>
              </a:ln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65937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B608971-702D-41A9-875E-2C3A7B16C954}"/>
              </a:ext>
            </a:extLst>
          </p:cNvPr>
          <p:cNvSpPr txBox="1"/>
          <p:nvPr/>
        </p:nvSpPr>
        <p:spPr>
          <a:xfrm>
            <a:off x="9625" y="78968"/>
            <a:ext cx="9144000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Georgia" pitchFamily="18" charset="0"/>
              </a:rPr>
              <a:t>Coats for Kids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B8EAADC-CC6F-4453-B5D0-4AE5789267A3}"/>
              </a:ext>
            </a:extLst>
          </p:cNvPr>
          <p:cNvSpPr txBox="1">
            <a:spLocks/>
          </p:cNvSpPr>
          <p:nvPr/>
        </p:nvSpPr>
        <p:spPr>
          <a:xfrm>
            <a:off x="304800" y="848408"/>
            <a:ext cx="8458200" cy="4256991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/>
          <a:p>
            <a:pPr algn="ctr">
              <a:tabLst>
                <a:tab pos="4122738" algn="l"/>
              </a:tabLst>
            </a:pPr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Mission</a:t>
            </a:r>
          </a:p>
          <a:p>
            <a:pPr>
              <a:tabLst>
                <a:tab pos="4122738" algn="l"/>
              </a:tabLst>
            </a:pPr>
            <a:endParaRPr lang="en-US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800100" lvl="1" indent="-342900">
              <a:spcAft>
                <a:spcPts val="1800"/>
              </a:spcAft>
              <a:buFont typeface="Arial" pitchFamily="34" charset="0"/>
              <a:buChar char="•"/>
              <a:tabLst>
                <a:tab pos="4122738" algn="l"/>
              </a:tabLst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Ensure no children (especially needy children) are left without coats during the winter.</a:t>
            </a:r>
          </a:p>
          <a:p>
            <a:pPr lvl="1" algn="ctr">
              <a:spcAft>
                <a:spcPts val="1800"/>
              </a:spcAft>
              <a:tabLst>
                <a:tab pos="4122738" algn="l"/>
              </a:tabLst>
            </a:pPr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Feature Program Requirement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spcAft>
                <a:spcPts val="1800"/>
              </a:spcAft>
              <a:buFont typeface="Arial" pitchFamily="34" charset="0"/>
              <a:buChar char="•"/>
              <a:tabLst>
                <a:tab pos="4122738" algn="l"/>
              </a:tabLst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Purchase and distribute 6 cases of coats (approx.  Cost $1,400). </a:t>
            </a:r>
          </a:p>
          <a:p>
            <a:pPr marL="800100" lvl="1" indent="-342900">
              <a:spcAft>
                <a:spcPts val="1800"/>
              </a:spcAft>
              <a:buFont typeface="Arial" pitchFamily="34" charset="0"/>
              <a:buChar char="•"/>
              <a:tabLst>
                <a:tab pos="4122738" algn="l"/>
              </a:tabLst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Different Packages to Order from Supreme</a:t>
            </a:r>
          </a:p>
          <a:p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n-US" sz="2400" spc="300" dirty="0">
              <a:ln w="19050">
                <a:solidFill>
                  <a:srgbClr val="00112F"/>
                </a:solidFill>
              </a:ln>
              <a:latin typeface="Arial" pitchFamily="34" charset="0"/>
              <a:ea typeface="+mj-ea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sz="6000" spc="300" dirty="0">
              <a:ln w="19050">
                <a:solidFill>
                  <a:srgbClr val="00112F"/>
                </a:solidFill>
              </a:ln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4" name="Picture 3" descr="Supreme Knight facing the camera with a child who received a coat from Knights of Columbus.">
            <a:extLst>
              <a:ext uri="{FF2B5EF4-FFF2-40B4-BE49-F238E27FC236}">
                <a16:creationId xmlns:a16="http://schemas.microsoft.com/office/drawing/2014/main" id="{68BF28F7-03E5-4D32-8F95-A3ED1FB8FDC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5181600"/>
            <a:ext cx="2667000" cy="14129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43018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FACB8EC-5ECC-52B0-7C35-34D14B082A70}"/>
              </a:ext>
            </a:extLst>
          </p:cNvPr>
          <p:cNvSpPr txBox="1"/>
          <p:nvPr/>
        </p:nvSpPr>
        <p:spPr>
          <a:xfrm>
            <a:off x="9625" y="78968"/>
            <a:ext cx="9144000" cy="76944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Georgia" pitchFamily="18" charset="0"/>
              </a:rPr>
              <a:t>Coats for Kids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25D761-0C78-2BC6-8936-E67A92F7D1DD}"/>
              </a:ext>
            </a:extLst>
          </p:cNvPr>
          <p:cNvSpPr txBox="1"/>
          <p:nvPr/>
        </p:nvSpPr>
        <p:spPr>
          <a:xfrm>
            <a:off x="228600" y="1524000"/>
            <a:ext cx="88392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12 Coats Per Case in Some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Almost $20 a Coat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$237.38  A Case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24 Coats In Two Options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Almost $14 A Coat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$334.80 A Case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9277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3003488-5656-4A06-8E80-BA78F46963D5}"/>
              </a:ext>
            </a:extLst>
          </p:cNvPr>
          <p:cNvSpPr txBox="1"/>
          <p:nvPr/>
        </p:nvSpPr>
        <p:spPr>
          <a:xfrm>
            <a:off x="0" y="63064"/>
            <a:ext cx="9144000" cy="769441"/>
          </a:xfrm>
          <a:prstGeom prst="rect">
            <a:avLst/>
          </a:prstGeom>
          <a:solidFill>
            <a:srgbClr val="CC99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Georgia" pitchFamily="18" charset="0"/>
              </a:rPr>
              <a:t>Helping Hands</a:t>
            </a:r>
          </a:p>
        </p:txBody>
      </p:sp>
      <p:pic>
        <p:nvPicPr>
          <p:cNvPr id="3" name="Picture 2" descr="Brother Knights helping their neighbors ">
            <a:extLst>
              <a:ext uri="{FF2B5EF4-FFF2-40B4-BE49-F238E27FC236}">
                <a16:creationId xmlns:a16="http://schemas.microsoft.com/office/drawing/2014/main" id="{DB880422-8C08-4769-8623-69E56CAB850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029200"/>
            <a:ext cx="1800543" cy="171442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71B2926-0550-4C9F-93EA-FB424DA5A6E8}"/>
              </a:ext>
            </a:extLst>
          </p:cNvPr>
          <p:cNvSpPr txBox="1"/>
          <p:nvPr/>
        </p:nvSpPr>
        <p:spPr>
          <a:xfrm>
            <a:off x="571500" y="1066800"/>
            <a:ext cx="8001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en-US" sz="3600" b="1" cap="small" spc="300" dirty="0">
              <a:ln w="19050">
                <a:noFill/>
              </a:ln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427D3B-23C0-4D4B-BA35-437AFBC53BAC}"/>
              </a:ext>
            </a:extLst>
          </p:cNvPr>
          <p:cNvSpPr txBox="1"/>
          <p:nvPr/>
        </p:nvSpPr>
        <p:spPr>
          <a:xfrm>
            <a:off x="571500" y="1072415"/>
            <a:ext cx="8001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Mission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To Help Less fortunate in your Community - Poor, Elderly, Homeless, Needy, etc.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Very Broad Program</a:t>
            </a:r>
          </a:p>
          <a:p>
            <a:pPr algn="ctr">
              <a:defRPr/>
            </a:pPr>
            <a:endParaRPr lang="en-US" sz="3600" b="1" cap="small" spc="300" dirty="0">
              <a:ln w="19050">
                <a:noFill/>
              </a:ln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0082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3435EB9-2A1F-4F41-A72D-23F3BF5FB225}"/>
              </a:ext>
            </a:extLst>
          </p:cNvPr>
          <p:cNvSpPr txBox="1"/>
          <p:nvPr/>
        </p:nvSpPr>
        <p:spPr>
          <a:xfrm>
            <a:off x="0" y="31532"/>
            <a:ext cx="9144000" cy="707886"/>
          </a:xfrm>
          <a:prstGeom prst="rect">
            <a:avLst/>
          </a:prstGeom>
          <a:solidFill>
            <a:srgbClr val="C00000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Georgia" pitchFamily="18" charset="0"/>
              </a:rPr>
              <a:t>Catholic Citizensh</a:t>
            </a:r>
            <a:r>
              <a:rPr lang="en-US" sz="4000" b="1" dirty="0">
                <a:solidFill>
                  <a:schemeClr val="bg1"/>
                </a:solidFill>
                <a:latin typeface="Georgia" pitchFamily="18" charset="0"/>
              </a:rPr>
              <a:t>ip Essay Contest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5BC1B72-4982-4788-A695-C0A4146A8EEE}"/>
              </a:ext>
            </a:extLst>
          </p:cNvPr>
          <p:cNvSpPr txBox="1"/>
          <p:nvPr/>
        </p:nvSpPr>
        <p:spPr>
          <a:xfrm>
            <a:off x="152400" y="1072415"/>
            <a:ext cx="8839200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Topic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Explain how young Catholics can evangelize our faith to families and friends who have turned away from religion and encourage them to return to the Church and embrace the sacraments?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Open to all Catholic Students Grades 8-12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500-750 words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Essay Must Be Typed</a:t>
            </a:r>
            <a:endParaRPr lang="en-US" sz="24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Entry Forms With Essay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defRPr/>
            </a:pPr>
            <a:endParaRPr lang="en-US" sz="3600" b="1" cap="small" spc="300" dirty="0">
              <a:ln w="19050">
                <a:noFill/>
              </a:ln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30AEA1-D3D7-4971-B319-0D0B901D1F0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5040412"/>
            <a:ext cx="1976437" cy="14903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94309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A38192F-D53B-4716-8EEA-AE00D23B8C1C}"/>
              </a:ext>
            </a:extLst>
          </p:cNvPr>
          <p:cNvSpPr txBox="1"/>
          <p:nvPr/>
        </p:nvSpPr>
        <p:spPr>
          <a:xfrm>
            <a:off x="0" y="31532"/>
            <a:ext cx="9144000" cy="707886"/>
          </a:xfrm>
          <a:prstGeom prst="rect">
            <a:avLst/>
          </a:prstGeom>
          <a:solidFill>
            <a:srgbClr val="FFFF00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Georgia" pitchFamily="18" charset="0"/>
              </a:rPr>
              <a:t>Catholic Citizensh</a:t>
            </a:r>
            <a:r>
              <a:rPr lang="en-US" sz="4000" b="1" dirty="0">
                <a:latin typeface="Georgia" pitchFamily="18" charset="0"/>
              </a:rPr>
              <a:t>ip Essay Contest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3C19B4-8299-4E20-8390-9CD687763B72}"/>
              </a:ext>
            </a:extLst>
          </p:cNvPr>
          <p:cNvSpPr txBox="1"/>
          <p:nvPr/>
        </p:nvSpPr>
        <p:spPr>
          <a:xfrm>
            <a:off x="76200" y="1676400"/>
            <a:ext cx="8686800" cy="3545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Winner In Each Grade Level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400" b="1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Important Deadlines</a:t>
            </a:r>
            <a:endParaRPr lang="en-US" sz="24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November 5, 2022- Turn in to Council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December 5, 2022- </a:t>
            </a:r>
            <a:r>
              <a:rPr lang="en-US" sz="24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Turn In </a:t>
            </a:r>
            <a:r>
              <a:rPr lang="en-US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Diocesan Administrators.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Order Kits Now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8639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4484</TotalTime>
  <Words>690</Words>
  <Application>Microsoft Office PowerPoint</Application>
  <PresentationFormat>On-screen Show (4:3)</PresentationFormat>
  <Paragraphs>150</Paragraphs>
  <Slides>16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Georgia</vt:lpstr>
      <vt:lpstr>Symbol</vt:lpstr>
      <vt:lpstr>Tw Cen MT</vt:lpstr>
      <vt:lpstr>Wingdings</vt:lpstr>
      <vt:lpstr>Wingdings 2</vt:lpstr>
      <vt:lpstr>Median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Knights of Columbus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KofC User</dc:creator>
  <cp:lastModifiedBy>Hendricks, Brandon</cp:lastModifiedBy>
  <cp:revision>317</cp:revision>
  <cp:lastPrinted>2015-05-18T13:57:51Z</cp:lastPrinted>
  <dcterms:created xsi:type="dcterms:W3CDTF">2012-06-04T16:45:06Z</dcterms:created>
  <dcterms:modified xsi:type="dcterms:W3CDTF">2022-07-15T00:14:27Z</dcterms:modified>
</cp:coreProperties>
</file>